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0467F"/>
          </a:solidFill>
          <a:ln w="12700">
            <a:solidFill>
              <a:srgbClr val="00467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9144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combined view:  one big trend</a:t>
            </a:r>
            <a:endParaRPr lang="en-US" sz="2600" dirty="0"/>
          </a:p>
        </p:txBody>
      </p:sp>
      <p:pic>
        <p:nvPicPr>
          <p:cNvPr id="4" name="Image 0" descr="/home/claude/activity/simpson_combined-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1005840"/>
            <a:ext cx="5303520" cy="31089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760720" y="105156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4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students, study hours vs exam score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5760720" y="1508760"/>
            <a:ext cx="3108960" cy="1371600"/>
          </a:xfrm>
          <a:prstGeom prst="rect">
            <a:avLst/>
          </a:prstGeom>
          <a:solidFill>
            <a:srgbClr val="DCEBF8"/>
          </a:solidFill>
          <a:ln w="12700">
            <a:solidFill>
              <a:srgbClr val="DCEBF8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943600" y="1627632"/>
            <a:ext cx="2743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D26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 the plot:</a:t>
            </a:r>
            <a:endParaRPr lang="en-US" sz="1300" dirty="0"/>
          </a:p>
          <a:p>
            <a:pPr indent="0" marL="0">
              <a:buNone/>
            </a:pPr>
            <a:r>
              <a:rPr lang="en-US" sz="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Trendline slopes </a:t>
            </a:r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downwards</a:t>
            </a:r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The correlation is</a:t>
            </a:r>
            <a:endParaRPr lang="en-US" sz="1300" dirty="0"/>
          </a:p>
          <a:p>
            <a:pPr indent="0" marL="0">
              <a:buNone/>
            </a:pPr>
            <a:r>
              <a:rPr lang="en-US" sz="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300" dirty="0"/>
          </a:p>
          <a:p>
            <a:pPr indent="0" marL="0">
              <a:buNone/>
            </a:pPr>
            <a:r>
              <a:rPr lang="en-US" sz="1800" b="1" dirty="0">
                <a:solidFill>
                  <a:srgbClr val="004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−0.615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5760720" y="3017520"/>
            <a:ext cx="3108960" cy="1188720"/>
          </a:xfrm>
          <a:prstGeom prst="rect">
            <a:avLst/>
          </a:prstGeom>
          <a:solidFill>
            <a:srgbClr val="FFFFFF"/>
          </a:solidFill>
          <a:ln w="15240">
            <a:solidFill>
              <a:srgbClr val="D26E1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943600" y="310896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26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conclusion: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5943600" y="3383280"/>
            <a:ext cx="2743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"More study hours seem to lead to </a:t>
            </a:r>
            <a:pPr indent="0" marL="0">
              <a:buNone/>
            </a:pPr>
            <a:r>
              <a:rPr lang="en-US" sz="1300" b="1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</a:t>
            </a:r>
            <a:pPr indent="0" marL="0">
              <a:buNone/>
            </a:pPr>
            <a:r>
              <a:rPr lang="en-US" sz="130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exam scores."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365760" y="425196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that feel right?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65760" y="484632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jmaths.xyz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5486400" y="4846320"/>
            <a:ext cx="3291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Detective — MYP Year 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0467F"/>
          </a:solidFill>
          <a:ln w="12700">
            <a:solidFill>
              <a:srgbClr val="00467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9144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grouped view:  three trends inside one</a:t>
            </a:r>
            <a:endParaRPr lang="en-US" sz="2600" dirty="0"/>
          </a:p>
        </p:txBody>
      </p:sp>
      <p:pic>
        <p:nvPicPr>
          <p:cNvPr id="4" name="Image 0" descr="/home/claude/activity/simpson_grouped-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960120"/>
            <a:ext cx="6035040" cy="32918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37960" y="105156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4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data, split by paper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6537960" y="1463040"/>
            <a:ext cx="2377440" cy="1874520"/>
          </a:xfrm>
          <a:prstGeom prst="rect">
            <a:avLst/>
          </a:prstGeom>
          <a:solidFill>
            <a:srgbClr val="DCEBF8"/>
          </a:solidFill>
          <a:ln w="12700">
            <a:solidFill>
              <a:srgbClr val="DCEBF8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675120" y="1572768"/>
            <a:ext cx="219456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D26E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each paper:</a:t>
            </a:r>
            <a:endParaRPr lang="en-US" sz="1250" dirty="0"/>
          </a:p>
          <a:p>
            <a:pPr indent="0" marL="0">
              <a:buNone/>
            </a:pPr>
            <a:r>
              <a:rPr lang="en-US" sz="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Foundation: r = +0.94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Standard:    r = +0.93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Extension:   r = +0.94</a:t>
            </a:r>
            <a:endParaRPr lang="en-US" sz="1250" dirty="0"/>
          </a:p>
          <a:p>
            <a:pPr indent="0" marL="0">
              <a:buNone/>
            </a:pPr>
            <a:r>
              <a:rPr lang="en-US" sz="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strongly </a:t>
            </a:r>
            <a:pPr indent="0" marL="0">
              <a:buNone/>
            </a:pPr>
            <a:r>
              <a:rPr lang="en-US" sz="1250" b="1" dirty="0">
                <a:solidFill>
                  <a:srgbClr val="1F7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positive.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6537960" y="3474720"/>
            <a:ext cx="2377440" cy="777240"/>
          </a:xfrm>
          <a:prstGeom prst="rect">
            <a:avLst/>
          </a:prstGeom>
          <a:solidFill>
            <a:srgbClr val="FFFFFF"/>
          </a:solidFill>
          <a:ln w="15240">
            <a:solidFill>
              <a:srgbClr val="D26E1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3520440"/>
            <a:ext cx="2194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rising lines.</a:t>
            </a:r>
            <a:endParaRPr lang="en-US" sz="1250" dirty="0"/>
          </a:p>
          <a:p>
            <a:pPr indent="0" marL="0">
              <a:buNone/>
            </a:pPr>
            <a:r>
              <a:rPr lang="en-US" sz="125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falling overall.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365760" y="434340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004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trend reverses — that's Simpson's paradox.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65760" y="484632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jmaths.xyz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5486400" y="4846320"/>
            <a:ext cx="3291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Detective — MYP Year 10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00467F"/>
          </a:solidFill>
          <a:ln w="12700">
            <a:solidFill>
              <a:srgbClr val="00467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9144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lesson:  always look inside the groups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051560"/>
            <a:ext cx="4023360" cy="3291840"/>
          </a:xfrm>
          <a:prstGeom prst="rect">
            <a:avLst/>
          </a:prstGeom>
          <a:solidFill>
            <a:srgbClr val="FFFFFF"/>
          </a:solidFill>
          <a:ln w="15240">
            <a:solidFill>
              <a:srgbClr val="B23A4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11887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 Headline reading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40080" y="1600200"/>
            <a:ext cx="3657600" cy="2606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04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 r = −0.615</a:t>
            </a:r>
            <a:endParaRPr lang="en-US" sz="1600" dirty="0"/>
          </a:p>
          <a:p>
            <a:pPr indent="0" marL="0">
              <a:buNone/>
            </a:pPr>
            <a:r>
              <a:rPr lang="en-US" sz="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  <a:p>
            <a:pPr indent="0" marL="0">
              <a:buNone/>
            </a:pPr>
            <a:r>
              <a:rPr lang="en-US" sz="140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"Study more, score less."</a:t>
            </a:r>
            <a:endParaRPr lang="en-US" sz="1600" dirty="0"/>
          </a:p>
          <a:p>
            <a:pPr indent="0" marL="0">
              <a:buNone/>
            </a:pPr>
            <a:r>
              <a:rPr lang="en-US" sz="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Treats all 30 students as one group. Hides the fact that they sat </a:t>
            </a:r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different papers</a:t>
            </a:r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of different difficulty.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663440" y="1051560"/>
            <a:ext cx="4023360" cy="3291840"/>
          </a:xfrm>
          <a:prstGeom prst="rect">
            <a:avLst/>
          </a:prstGeom>
          <a:solidFill>
            <a:srgbClr val="FFFFFF"/>
          </a:solidFill>
          <a:ln w="15240">
            <a:solidFill>
              <a:srgbClr val="1F7A4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846320" y="11887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7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 Reading inside the groups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846320" y="1600200"/>
            <a:ext cx="3657600" cy="2606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04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Per-paper  r ≈ +0.94</a:t>
            </a:r>
            <a:endParaRPr lang="en-US" sz="1600" dirty="0"/>
          </a:p>
          <a:p>
            <a:pPr indent="0" marL="0">
              <a:buNone/>
            </a:pPr>
            <a:r>
              <a:rPr lang="en-US" sz="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  <a:p>
            <a:pPr indent="0" marL="0">
              <a:buNone/>
            </a:pPr>
            <a:r>
              <a:rPr lang="en-US" sz="140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"More study → higher score in your paper."</a:t>
            </a:r>
            <a:endParaRPr lang="en-US" sz="1600" dirty="0"/>
          </a:p>
          <a:p>
            <a:pPr indent="0" marL="0">
              <a:buNone/>
            </a:pPr>
            <a:r>
              <a:rPr lang="en-US" sz="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Compares like with like. The </a:t>
            </a:r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paper students sat</a:t>
            </a:r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was the hidden variable distorting the overall figure.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57200" y="44348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0046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ask: what groups are inside the data?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365760" y="484632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jmaths.xyz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5486400" y="4846320"/>
            <a:ext cx="3291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Detective — MYP Year 10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Detective — Simpson's Paradox</dc:title>
  <dc:subject>PptxGenJS Presentation</dc:subject>
  <dc:creator>J. Murphy</dc:creator>
  <cp:lastModifiedBy>J. Murphy</cp:lastModifiedBy>
  <cp:revision>1</cp:revision>
  <dcterms:created xsi:type="dcterms:W3CDTF">2026-05-19T12:27:42Z</dcterms:created>
  <dcterms:modified xsi:type="dcterms:W3CDTF">2026-05-19T12:27:42Z</dcterms:modified>
</cp:coreProperties>
</file>